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</p:sldIdLst>
  <p:sldSz cx="30275213" cy="42840275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89" autoAdjust="0"/>
    <p:restoredTop sz="94660"/>
  </p:normalViewPr>
  <p:slideViewPr>
    <p:cSldViewPr snapToGrid="0">
      <p:cViewPr varScale="1">
        <p:scale>
          <a:sx n="18" d="100"/>
          <a:sy n="18" d="100"/>
        </p:scale>
        <p:origin x="19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11132"/>
            <a:ext cx="25733931" cy="14914762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501064"/>
            <a:ext cx="22706410" cy="10343147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15E-3E8F-4C89-A329-7F41AF0AC86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AD16-F9D0-4E29-B7DF-F5AEC7FA4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21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15E-3E8F-4C89-A329-7F41AF0AC86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AD16-F9D0-4E29-B7DF-F5AEC7FA4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30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80848"/>
            <a:ext cx="6528093" cy="3630515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80848"/>
            <a:ext cx="19205838" cy="3630515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15E-3E8F-4C89-A329-7F41AF0AC86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AD16-F9D0-4E29-B7DF-F5AEC7FA4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05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15E-3E8F-4C89-A329-7F41AF0AC86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AD16-F9D0-4E29-B7DF-F5AEC7FA47E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Espace réservé du contenu 4">
            <a:extLst>
              <a:ext uri="{FF2B5EF4-FFF2-40B4-BE49-F238E27FC236}">
                <a16:creationId xmlns="" xmlns:a16="http://schemas.microsoft.com/office/drawing/2014/main" id="{6508258E-0BE2-96BA-B182-F6CF3FA7EC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275213" cy="4280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2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80331"/>
            <a:ext cx="26112371" cy="17820361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69280"/>
            <a:ext cx="26112371" cy="9371307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15E-3E8F-4C89-A329-7F41AF0AC86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AD16-F9D0-4E29-B7DF-F5AEC7FA47E6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Espace réservé du contenu 4">
            <a:extLst>
              <a:ext uri="{FF2B5EF4-FFF2-40B4-BE49-F238E27FC236}">
                <a16:creationId xmlns="" xmlns:a16="http://schemas.microsoft.com/office/drawing/2014/main" id="{3A2CB261-86EA-3434-39CD-03ECDAAFAB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30275213" cy="4280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43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404240"/>
            <a:ext cx="12866966" cy="2718176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404240"/>
            <a:ext cx="12866966" cy="2718176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15E-3E8F-4C89-A329-7F41AF0AC86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AD16-F9D0-4E29-B7DF-F5AEC7FA4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4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80857"/>
            <a:ext cx="26112371" cy="828047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501820"/>
            <a:ext cx="12807832" cy="5146780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48601"/>
            <a:ext cx="12807832" cy="230167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501820"/>
            <a:ext cx="12870909" cy="5146780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48601"/>
            <a:ext cx="12870909" cy="2301673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15E-3E8F-4C89-A329-7F41AF0AC86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AD16-F9D0-4E29-B7DF-F5AEC7FA4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32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15E-3E8F-4C89-A329-7F41AF0AC86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AD16-F9D0-4E29-B7DF-F5AEC7FA4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67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15E-3E8F-4C89-A329-7F41AF0AC86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AD16-F9D0-4E29-B7DF-F5AEC7FA4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3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6018"/>
            <a:ext cx="9764544" cy="9996064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8216"/>
            <a:ext cx="15326827" cy="30444362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52082"/>
            <a:ext cx="9764544" cy="23810073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15E-3E8F-4C89-A329-7F41AF0AC86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AD16-F9D0-4E29-B7DF-F5AEC7FA4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59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6018"/>
            <a:ext cx="9764544" cy="9996064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8216"/>
            <a:ext cx="15326827" cy="30444362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52082"/>
            <a:ext cx="9764544" cy="23810073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15E-3E8F-4C89-A329-7F41AF0AC86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EAD16-F9D0-4E29-B7DF-F5AEC7FA4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79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80857"/>
            <a:ext cx="26112371" cy="8280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404240"/>
            <a:ext cx="26112371" cy="27181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706598"/>
            <a:ext cx="6811923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B915E-3E8F-4C89-A329-7F41AF0AC865}" type="datetimeFigureOut">
              <a:rPr lang="en-GB" smtClean="0"/>
              <a:t>20/06/2023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706598"/>
            <a:ext cx="10217884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706598"/>
            <a:ext cx="6811923" cy="2280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EAD16-F9D0-4E29-B7DF-F5AEC7FA4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3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tiff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l="13700" t="9164" r="13279" b="11626"/>
          <a:stretch/>
        </p:blipFill>
        <p:spPr>
          <a:xfrm>
            <a:off x="24314212" y="990485"/>
            <a:ext cx="2735130" cy="296692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12A52658-DD86-DCD8-D98A-4C71D7CE4B08}"/>
              </a:ext>
            </a:extLst>
          </p:cNvPr>
          <p:cNvSpPr txBox="1"/>
          <p:nvPr/>
        </p:nvSpPr>
        <p:spPr>
          <a:xfrm>
            <a:off x="22647891" y="10105461"/>
            <a:ext cx="62865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8000" b="1" cap="all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Slovak</a:t>
            </a:r>
            <a:endParaRPr lang="fr-BE" sz="8000" b="1" cap="all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BE" sz="8000" b="1" cap="al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silicate</a:t>
            </a:r>
            <a:endParaRPr lang="fr-BE" sz="8000" b="1" cap="all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BE" sz="8000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Society </a:t>
            </a:r>
          </a:p>
          <a:p>
            <a:pPr algn="ctr"/>
            <a:r>
              <a:rPr lang="sk-SK" sz="5400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Slovenská silikátová spoločnosť</a:t>
            </a:r>
            <a:endParaRPr lang="fr-BE" sz="5400" cap="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D092036F-53D3-8851-1434-19C5CD992551}"/>
              </a:ext>
            </a:extLst>
          </p:cNvPr>
          <p:cNvSpPr txBox="1"/>
          <p:nvPr/>
        </p:nvSpPr>
        <p:spPr>
          <a:xfrm>
            <a:off x="22673368" y="26938935"/>
            <a:ext cx="628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Dušan Galusek</a:t>
            </a:r>
            <a:endParaRPr lang="fr-BE" sz="4400" b="1" cap="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vice-president</a:t>
            </a:r>
            <a:endParaRPr lang="en-US" sz="2800" cap="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="" xmlns:a16="http://schemas.microsoft.com/office/drawing/2014/main" id="{0CFF6231-E315-E591-F256-AD4983235808}"/>
              </a:ext>
            </a:extLst>
          </p:cNvPr>
          <p:cNvSpPr txBox="1"/>
          <p:nvPr/>
        </p:nvSpPr>
        <p:spPr>
          <a:xfrm>
            <a:off x="22682332" y="21022230"/>
            <a:ext cx="6286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Pavol Šajgalík</a:t>
            </a:r>
            <a:endParaRPr lang="fr-BE" sz="4400" b="1" cap="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BE" sz="3600" cap="all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  <a:endParaRPr lang="en-GB" sz="2800" cap="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="" xmlns:a16="http://schemas.microsoft.com/office/drawing/2014/main" id="{B91E25C4-6ED1-0A21-CEEB-C83EF81F2E6E}"/>
              </a:ext>
            </a:extLst>
          </p:cNvPr>
          <p:cNvSpPr txBox="1"/>
          <p:nvPr/>
        </p:nvSpPr>
        <p:spPr>
          <a:xfrm>
            <a:off x="22438232" y="29054648"/>
            <a:ext cx="7121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cap="all" dirty="0" smtClean="0">
                <a:solidFill>
                  <a:schemeClr val="accent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www.sss.sav.sk</a:t>
            </a:r>
            <a:endParaRPr lang="en-GB" sz="5400" cap="all" dirty="0">
              <a:solidFill>
                <a:schemeClr val="accent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="" xmlns:a16="http://schemas.microsoft.com/office/drawing/2014/main" id="{12967ECD-A3C3-2B4C-ECD2-499FAA0D87BD}"/>
              </a:ext>
            </a:extLst>
          </p:cNvPr>
          <p:cNvSpPr txBox="1"/>
          <p:nvPr/>
        </p:nvSpPr>
        <p:spPr>
          <a:xfrm>
            <a:off x="22366940" y="30793760"/>
            <a:ext cx="71218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500" b="1" cap="all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94</a:t>
            </a:r>
            <a:endParaRPr lang="en-GB" sz="7200" cap="all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="" xmlns:a16="http://schemas.microsoft.com/office/drawing/2014/main" id="{D5A764FF-9130-1631-8DC0-067CE02166CB}"/>
              </a:ext>
            </a:extLst>
          </p:cNvPr>
          <p:cNvSpPr txBox="1"/>
          <p:nvPr/>
        </p:nvSpPr>
        <p:spPr>
          <a:xfrm>
            <a:off x="22411764" y="33312844"/>
            <a:ext cx="71218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500" b="1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endParaRPr lang="en-GB" sz="7200" cap="all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="" xmlns:a16="http://schemas.microsoft.com/office/drawing/2014/main" id="{C2B6411C-B8FB-1FB0-8D7A-0652FC60A5CC}"/>
              </a:ext>
            </a:extLst>
          </p:cNvPr>
          <p:cNvSpPr txBox="1"/>
          <p:nvPr/>
        </p:nvSpPr>
        <p:spPr>
          <a:xfrm>
            <a:off x="22718192" y="32254999"/>
            <a:ext cx="628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</a:t>
            </a:r>
          </a:p>
          <a:p>
            <a:pPr algn="ctr"/>
            <a:r>
              <a:rPr lang="en-US" sz="2800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lang="en-US" sz="2000" cap="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="" xmlns:a16="http://schemas.microsoft.com/office/drawing/2014/main" id="{47A4AA8E-372C-02EB-CBD2-04D03D8AD359}"/>
              </a:ext>
            </a:extLst>
          </p:cNvPr>
          <p:cNvSpPr txBox="1"/>
          <p:nvPr/>
        </p:nvSpPr>
        <p:spPr>
          <a:xfrm>
            <a:off x="22763016" y="34881656"/>
            <a:ext cx="6286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Industrial/</a:t>
            </a:r>
          </a:p>
          <a:p>
            <a:pPr algn="ctr"/>
            <a:r>
              <a:rPr lang="en-US" sz="2800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</a:t>
            </a:r>
          </a:p>
          <a:p>
            <a:pPr algn="ctr"/>
            <a:r>
              <a:rPr lang="en-US" sz="2800" cap="all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lang="en-US" sz="2000" cap="all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7F97718C-7BCD-914E-5D3C-4D567176E8C4}"/>
              </a:ext>
            </a:extLst>
          </p:cNvPr>
          <p:cNvSpPr/>
          <p:nvPr/>
        </p:nvSpPr>
        <p:spPr>
          <a:xfrm>
            <a:off x="1936376" y="17266024"/>
            <a:ext cx="1440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="" xmlns:a16="http://schemas.microsoft.com/office/drawing/2014/main" id="{590FC29E-514A-D076-EFEF-EFA0CBCAE6D2}"/>
              </a:ext>
            </a:extLst>
          </p:cNvPr>
          <p:cNvSpPr txBox="1"/>
          <p:nvPr/>
        </p:nvSpPr>
        <p:spPr>
          <a:xfrm>
            <a:off x="3218330" y="17373171"/>
            <a:ext cx="1440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b="1" cap="all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CONTESTS</a:t>
            </a:r>
            <a:endParaRPr lang="en-GB" sz="6000" cap="all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DDA1A347-05E3-2B9C-6CA3-DE42E3F382D9}"/>
              </a:ext>
            </a:extLst>
          </p:cNvPr>
          <p:cNvSpPr/>
          <p:nvPr/>
        </p:nvSpPr>
        <p:spPr>
          <a:xfrm>
            <a:off x="1927412" y="9888073"/>
            <a:ext cx="1440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="" xmlns:a16="http://schemas.microsoft.com/office/drawing/2014/main" id="{AF5117E6-2278-1612-8771-5FE51693B741}"/>
              </a:ext>
            </a:extLst>
          </p:cNvPr>
          <p:cNvSpPr txBox="1"/>
          <p:nvPr/>
        </p:nvSpPr>
        <p:spPr>
          <a:xfrm>
            <a:off x="3218330" y="9839902"/>
            <a:ext cx="131090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b="1" cap="all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Presentation</a:t>
            </a:r>
            <a:r>
              <a:rPr lang="fr-BE" sz="6000" b="1" cap="all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&amp; missions</a:t>
            </a:r>
            <a:endParaRPr lang="en-GB" sz="6000" cap="all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="" xmlns:a16="http://schemas.microsoft.com/office/drawing/2014/main" id="{55B44B08-6302-A0D0-0CB0-5E6CA961872C}"/>
              </a:ext>
            </a:extLst>
          </p:cNvPr>
          <p:cNvSpPr txBox="1"/>
          <p:nvPr/>
        </p:nvSpPr>
        <p:spPr>
          <a:xfrm>
            <a:off x="2725272" y="11513111"/>
            <a:ext cx="18617660" cy="4933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900" dirty="0" smtClean="0">
                <a:solidFill>
                  <a:srgbClr val="2F528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4900" b="1" dirty="0" smtClean="0">
                <a:solidFill>
                  <a:srgbClr val="2F528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Slovak Silicate</a:t>
            </a:r>
            <a:r>
              <a:rPr lang="en-US" sz="4900" b="1" dirty="0" smtClean="0">
                <a:solidFill>
                  <a:srgbClr val="2F528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Society </a:t>
            </a:r>
            <a:r>
              <a:rPr lang="en-US" sz="4900" dirty="0" smtClean="0">
                <a:solidFill>
                  <a:srgbClr val="2F528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900" dirty="0" smtClean="0">
                <a:solidFill>
                  <a:srgbClr val="2F528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SS</a:t>
            </a:r>
            <a:r>
              <a:rPr lang="en-US" sz="4900" dirty="0" smtClean="0">
                <a:solidFill>
                  <a:srgbClr val="2F528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S) is an independent, volunteer society of scientists and manufacturers from the field of silicates and ceramics. The society was created in 1990, after splitting the Czechoslovak Silicate Society. It is located in </a:t>
            </a:r>
            <a:r>
              <a:rPr lang="en-US" sz="4900" dirty="0" smtClean="0">
                <a:solidFill>
                  <a:srgbClr val="2F528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Bratislava, Slovakia. an is a member of the Association of the Slovak Scientific and Technical Societies.</a:t>
            </a:r>
            <a:endParaRPr lang="en-US" sz="4900" dirty="0" smtClean="0">
              <a:solidFill>
                <a:srgbClr val="2F528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="" xmlns:a16="http://schemas.microsoft.com/office/drawing/2014/main" id="{54C3C988-EAF9-1EE2-1FB9-0C56BF457553}"/>
              </a:ext>
            </a:extLst>
          </p:cNvPr>
          <p:cNvSpPr txBox="1"/>
          <p:nvPr/>
        </p:nvSpPr>
        <p:spPr>
          <a:xfrm>
            <a:off x="2734236" y="19081617"/>
            <a:ext cx="18608696" cy="5138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900" dirty="0" smtClean="0">
                <a:solidFill>
                  <a:srgbClr val="2F528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sz="4900" b="1" dirty="0" smtClean="0">
                <a:solidFill>
                  <a:srgbClr val="2F528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Contest of the young inorganic chemists </a:t>
            </a:r>
            <a:r>
              <a:rPr lang="sk-SK" sz="4900" b="1" dirty="0" smtClean="0">
                <a:solidFill>
                  <a:srgbClr val="2F528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US" sz="4900" b="1" dirty="0" smtClean="0">
                <a:solidFill>
                  <a:srgbClr val="2F528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ceramists</a:t>
            </a:r>
            <a:r>
              <a:rPr lang="en-US" sz="4900" b="1" dirty="0" smtClean="0">
                <a:solidFill>
                  <a:srgbClr val="2F528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sk-SK" sz="4900" b="1" dirty="0" smtClean="0">
              <a:solidFill>
                <a:srgbClr val="2F528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900" dirty="0" smtClean="0">
                <a:solidFill>
                  <a:srgbClr val="2F528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4900" dirty="0" smtClean="0">
                <a:solidFill>
                  <a:srgbClr val="2F528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organized every year and the representative of Slovakia is selected from this contest to attend the ECerS Student Speech Contest. A “</a:t>
            </a:r>
            <a:r>
              <a:rPr lang="en-US" sz="4900" b="1" dirty="0" smtClean="0">
                <a:solidFill>
                  <a:srgbClr val="2F528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Best Thesis Contest</a:t>
            </a:r>
            <a:r>
              <a:rPr lang="en-US" sz="4900" dirty="0" smtClean="0">
                <a:solidFill>
                  <a:srgbClr val="2F528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is also organized every year at the Slovak Technical University, Bratislava.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4900" dirty="0" smtClean="0">
                <a:solidFill>
                  <a:srgbClr val="2F528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US" sz="4900" dirty="0" smtClean="0">
                <a:solidFill>
                  <a:srgbClr val="2F528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900" dirty="0" smtClean="0">
                <a:solidFill>
                  <a:srgbClr val="2F528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annual </a:t>
            </a:r>
            <a:r>
              <a:rPr lang="en-US" sz="4900" dirty="0" smtClean="0">
                <a:solidFill>
                  <a:srgbClr val="2F528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meeting </a:t>
            </a:r>
            <a:r>
              <a:rPr lang="en-US" sz="4900" dirty="0" smtClean="0">
                <a:solidFill>
                  <a:srgbClr val="2F528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SSS is held every year.</a:t>
            </a:r>
            <a:endParaRPr lang="en-US" sz="4900" dirty="0">
              <a:solidFill>
                <a:srgbClr val="2F528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14E7D7B9-DA26-6B04-0D4A-78B564665DD1}"/>
              </a:ext>
            </a:extLst>
          </p:cNvPr>
          <p:cNvSpPr/>
          <p:nvPr/>
        </p:nvSpPr>
        <p:spPr>
          <a:xfrm>
            <a:off x="1927412" y="24733616"/>
            <a:ext cx="14400000" cy="1080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="" xmlns:a16="http://schemas.microsoft.com/office/drawing/2014/main" id="{72C72D1E-5CD2-3DDB-893C-342410AC3500}"/>
              </a:ext>
            </a:extLst>
          </p:cNvPr>
          <p:cNvSpPr txBox="1"/>
          <p:nvPr/>
        </p:nvSpPr>
        <p:spPr>
          <a:xfrm>
            <a:off x="3523896" y="24735699"/>
            <a:ext cx="14400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6000" b="1" cap="all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Ceramics</a:t>
            </a:r>
            <a:r>
              <a:rPr lang="fr-BE" sz="6000" b="1" cap="all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fr-BE" sz="6000" b="1" cap="all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laboratories</a:t>
            </a:r>
            <a:endParaRPr lang="en-GB" sz="6000" cap="all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="" xmlns:a16="http://schemas.microsoft.com/office/drawing/2014/main" id="{EB462401-D9E9-8F21-3CB4-DF402A0BF72B}"/>
              </a:ext>
            </a:extLst>
          </p:cNvPr>
          <p:cNvSpPr txBox="1"/>
          <p:nvPr/>
        </p:nvSpPr>
        <p:spPr>
          <a:xfrm>
            <a:off x="2881506" y="26381525"/>
            <a:ext cx="18079778" cy="7353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8500" lvl="0" indent="-6985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1076325" algn="l"/>
              </a:tabLst>
            </a:pPr>
            <a:r>
              <a:rPr lang="en-US" sz="4900" b="1" dirty="0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Inorganic Chemistry, Slovak Academy </a:t>
            </a:r>
          </a:p>
          <a:p>
            <a:pPr lvl="0">
              <a:lnSpc>
                <a:spcPct val="107000"/>
              </a:lnSpc>
              <a:tabLst>
                <a:tab pos="1076325" algn="l"/>
              </a:tabLst>
            </a:pPr>
            <a:r>
              <a:rPr lang="en-US" sz="4900" b="1" dirty="0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900" b="1" dirty="0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Sciences </a:t>
            </a:r>
            <a:r>
              <a:rPr lang="en-US" sz="4900" dirty="0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Bratislava</a:t>
            </a:r>
          </a:p>
          <a:p>
            <a:pPr marL="698500" lvl="0" indent="-6985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1076325" algn="l"/>
              </a:tabLst>
            </a:pPr>
            <a:r>
              <a:rPr lang="en-US" sz="4900" b="1" dirty="0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 of Materials Research, Slovak Academy </a:t>
            </a:r>
          </a:p>
          <a:p>
            <a:pPr lvl="0">
              <a:lnSpc>
                <a:spcPct val="107000"/>
              </a:lnSpc>
              <a:tabLst>
                <a:tab pos="1076325" algn="l"/>
              </a:tabLst>
            </a:pPr>
            <a:r>
              <a:rPr lang="en-US" sz="4900" b="1" dirty="0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4900" b="1" dirty="0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Sciences </a:t>
            </a:r>
            <a:r>
              <a:rPr lang="en-US" sz="4900" dirty="0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4900" dirty="0" err="1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Košice</a:t>
            </a:r>
            <a:endParaRPr lang="en-US" sz="4900" dirty="0" smtClean="0">
              <a:solidFill>
                <a:srgbClr val="2F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0" indent="-6985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1076325" algn="l"/>
              </a:tabLst>
            </a:pPr>
            <a:r>
              <a:rPr lang="en-US" sz="4900" b="1" dirty="0" err="1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FunGlass</a:t>
            </a:r>
            <a:r>
              <a:rPr lang="en-US" sz="4900" b="1" dirty="0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b="1" dirty="0" err="1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4900" b="1" dirty="0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excellence, Alexander </a:t>
            </a:r>
            <a:r>
              <a:rPr lang="en-US" sz="4900" b="1" dirty="0" err="1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Dubček</a:t>
            </a:r>
            <a:r>
              <a:rPr lang="en-US" sz="4900" b="1" dirty="0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of </a:t>
            </a:r>
            <a:r>
              <a:rPr lang="en-US" sz="4900" b="1" dirty="0" err="1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Trečín</a:t>
            </a:r>
            <a:endParaRPr lang="en-US" sz="4900" b="1" dirty="0" smtClean="0">
              <a:solidFill>
                <a:srgbClr val="2F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8500" lvl="0" indent="-6985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1076325" algn="l"/>
              </a:tabLst>
            </a:pPr>
            <a:r>
              <a:rPr lang="en-US" sz="4900" b="1" dirty="0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of Chemical and Food Technology, Slovak Technical University </a:t>
            </a:r>
            <a:r>
              <a:rPr lang="en-US" sz="4900" dirty="0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Bratislava</a:t>
            </a:r>
          </a:p>
          <a:p>
            <a:pPr marL="698500" lvl="0" indent="-698500">
              <a:lnSpc>
                <a:spcPct val="107000"/>
              </a:lnSpc>
              <a:buFont typeface="Symbol" panose="05050102010706020507" pitchFamily="18" charset="2"/>
              <a:buChar char=""/>
              <a:tabLst>
                <a:tab pos="1076325" algn="l"/>
              </a:tabLst>
            </a:pPr>
            <a:r>
              <a:rPr lang="en-US" sz="4900" b="1" dirty="0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Ceramics, Technical University of </a:t>
            </a:r>
            <a:r>
              <a:rPr lang="en-US" sz="4900" b="1" dirty="0" err="1" smtClean="0">
                <a:solidFill>
                  <a:srgbClr val="2F528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Košice</a:t>
            </a:r>
            <a:endParaRPr lang="en-US" sz="4900" dirty="0">
              <a:solidFill>
                <a:srgbClr val="2F528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9567" y="5027100"/>
            <a:ext cx="8353397" cy="1809902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004" y="6995664"/>
            <a:ext cx="2568937" cy="2068943"/>
          </a:xfrm>
          <a:prstGeom prst="rect">
            <a:avLst/>
          </a:prstGeom>
        </p:spPr>
      </p:pic>
      <p:pic>
        <p:nvPicPr>
          <p:cNvPr id="31" name="Obrázok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938" y="17175482"/>
            <a:ext cx="3492444" cy="3626198"/>
          </a:xfrm>
          <a:prstGeom prst="ellipse">
            <a:avLst/>
          </a:prstGeom>
        </p:spPr>
      </p:pic>
      <p:pic>
        <p:nvPicPr>
          <p:cNvPr id="32" name="Obrázok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938" y="22897965"/>
            <a:ext cx="3723156" cy="3671302"/>
          </a:xfrm>
          <a:prstGeom prst="ellipse">
            <a:avLst/>
          </a:prstGeom>
        </p:spPr>
      </p:pic>
      <p:pic>
        <p:nvPicPr>
          <p:cNvPr id="34" name="Obrázok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80852"/>
            <a:ext cx="8767482" cy="5844987"/>
          </a:xfrm>
          <a:prstGeom prst="rect">
            <a:avLst/>
          </a:prstGeom>
        </p:spPr>
      </p:pic>
      <p:pic>
        <p:nvPicPr>
          <p:cNvPr id="36" name="Obrázok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7990" y="36980851"/>
            <a:ext cx="4628383" cy="5844987"/>
          </a:xfrm>
          <a:prstGeom prst="rect">
            <a:avLst/>
          </a:prstGeom>
        </p:spPr>
      </p:pic>
      <p:pic>
        <p:nvPicPr>
          <p:cNvPr id="40" name="Obrázo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5412" y="36980851"/>
            <a:ext cx="10006624" cy="582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 descr="D:\Experiments\SN_HA adhezia\SEM\Microspheres\rychlost_1_9\MS_5050_1.9_negran_06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983" y="40105034"/>
            <a:ext cx="3391319" cy="254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4" t="19781" r="22638" b="33293"/>
          <a:stretch>
            <a:fillRect/>
          </a:stretch>
        </p:blipFill>
        <p:spPr bwMode="auto">
          <a:xfrm>
            <a:off x="20961284" y="37000662"/>
            <a:ext cx="5011402" cy="58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1"/>
          <p:cNvPicPr>
            <a:picLocks noChangeAspect="1" noChangeArrowheads="1"/>
          </p:cNvPicPr>
          <p:nvPr/>
        </p:nvPicPr>
        <p:blipFill>
          <a:blip r:embed="rId12" cstate="print">
            <a:lum bright="10000"/>
          </a:blip>
          <a:srcRect/>
          <a:stretch>
            <a:fillRect/>
          </a:stretch>
        </p:blipFill>
        <p:spPr bwMode="auto">
          <a:xfrm>
            <a:off x="23636018" y="40532810"/>
            <a:ext cx="2225424" cy="211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Obrázok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029" y="37000661"/>
            <a:ext cx="4327183" cy="4126585"/>
          </a:xfrm>
          <a:prstGeom prst="rect">
            <a:avLst/>
          </a:prstGeom>
        </p:spPr>
      </p:pic>
      <p:pic>
        <p:nvPicPr>
          <p:cNvPr id="45" name="Obrázok 4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8520" y="41084513"/>
            <a:ext cx="1704318" cy="1718403"/>
          </a:xfrm>
          <a:prstGeom prst="rect">
            <a:avLst/>
          </a:prstGeom>
        </p:spPr>
      </p:pic>
      <p:sp>
        <p:nvSpPr>
          <p:cNvPr id="46" name="BlokTextu 45"/>
          <p:cNvSpPr txBox="1"/>
          <p:nvPr/>
        </p:nvSpPr>
        <p:spPr>
          <a:xfrm>
            <a:off x="13666567" y="37131963"/>
            <a:ext cx="3367140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4800" b="1" dirty="0" err="1"/>
              <a:t>p</a:t>
            </a:r>
            <a:r>
              <a:rPr lang="sk-SK" sz="4800" b="1" dirty="0" err="1" smtClean="0"/>
              <a:t>orous</a:t>
            </a:r>
            <a:r>
              <a:rPr lang="sk-SK" sz="4800" b="1" dirty="0" smtClean="0"/>
              <a:t> Si</a:t>
            </a:r>
            <a:r>
              <a:rPr lang="sk-SK" sz="4800" b="1" baseline="-25000" dirty="0" smtClean="0"/>
              <a:t>3</a:t>
            </a:r>
            <a:r>
              <a:rPr lang="sk-SK" sz="4800" b="1" dirty="0" smtClean="0"/>
              <a:t>N</a:t>
            </a:r>
            <a:r>
              <a:rPr lang="sk-SK" sz="4800" b="1" baseline="-25000" dirty="0" smtClean="0"/>
              <a:t>4</a:t>
            </a:r>
            <a:endParaRPr lang="en-GB" sz="4800" b="1" baseline="-25000" dirty="0"/>
          </a:p>
        </p:txBody>
      </p:sp>
      <p:sp>
        <p:nvSpPr>
          <p:cNvPr id="48" name="BlokTextu 47"/>
          <p:cNvSpPr txBox="1"/>
          <p:nvPr/>
        </p:nvSpPr>
        <p:spPr>
          <a:xfrm>
            <a:off x="22714339" y="37172777"/>
            <a:ext cx="183665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4800" b="1" dirty="0" err="1" smtClean="0"/>
              <a:t>UHTCs</a:t>
            </a:r>
            <a:endParaRPr lang="en-GB" sz="4800" b="1" baseline="-25000" dirty="0"/>
          </a:p>
        </p:txBody>
      </p:sp>
      <p:sp>
        <p:nvSpPr>
          <p:cNvPr id="49" name="BlokTextu 48"/>
          <p:cNvSpPr txBox="1"/>
          <p:nvPr/>
        </p:nvSpPr>
        <p:spPr>
          <a:xfrm>
            <a:off x="26050092" y="37172777"/>
            <a:ext cx="412805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4800" b="1" dirty="0" smtClean="0"/>
              <a:t>TiO</a:t>
            </a:r>
            <a:r>
              <a:rPr lang="sk-SK" sz="4800" b="1" baseline="-25000" dirty="0" smtClean="0"/>
              <a:t>2</a:t>
            </a:r>
            <a:r>
              <a:rPr lang="sk-SK" sz="4800" b="1" dirty="0" smtClean="0"/>
              <a:t> </a:t>
            </a:r>
            <a:r>
              <a:rPr lang="sk-SK" sz="4800" b="1" dirty="0" err="1" smtClean="0"/>
              <a:t>nanotubes</a:t>
            </a:r>
            <a:endParaRPr lang="en-GB" sz="4800" b="1" baseline="-25000" dirty="0"/>
          </a:p>
        </p:txBody>
      </p:sp>
      <p:sp>
        <p:nvSpPr>
          <p:cNvPr id="50" name="BlokTextu 49"/>
          <p:cNvSpPr txBox="1"/>
          <p:nvPr/>
        </p:nvSpPr>
        <p:spPr>
          <a:xfrm>
            <a:off x="26585452" y="41386283"/>
            <a:ext cx="174278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k-SK" sz="2800" b="1" dirty="0" smtClean="0"/>
              <a:t>LaSi</a:t>
            </a:r>
            <a:r>
              <a:rPr lang="sk-SK" sz="2800" b="1" baseline="-25000" dirty="0" smtClean="0"/>
              <a:t>3</a:t>
            </a:r>
            <a:r>
              <a:rPr lang="sk-SK" sz="2800" b="1" dirty="0" smtClean="0"/>
              <a:t>N</a:t>
            </a:r>
            <a:r>
              <a:rPr lang="sk-SK" sz="2800" b="1" baseline="-25000" dirty="0" smtClean="0"/>
              <a:t>5</a:t>
            </a:r>
            <a:r>
              <a:rPr lang="sk-SK" sz="2800" b="1" dirty="0" smtClean="0"/>
              <a:t>!Ce</a:t>
            </a:r>
          </a:p>
          <a:p>
            <a:r>
              <a:rPr lang="sk-SK" sz="2800" b="1" dirty="0" err="1" smtClean="0"/>
              <a:t>phophor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9687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340</TotalTime>
  <Words>210</Words>
  <Application>Microsoft Office PowerPoint</Application>
  <PresentationFormat>Vlastná</PresentationFormat>
  <Paragraphs>35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Symbol</vt:lpstr>
      <vt:lpstr>Thème Office</vt:lpstr>
      <vt:lpstr>Prezentácia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Veronique Huart</dc:creator>
  <cp:lastModifiedBy>Zolo</cp:lastModifiedBy>
  <cp:revision>30</cp:revision>
  <cp:lastPrinted>2023-05-12T12:53:57Z</cp:lastPrinted>
  <dcterms:created xsi:type="dcterms:W3CDTF">2023-05-12T07:55:44Z</dcterms:created>
  <dcterms:modified xsi:type="dcterms:W3CDTF">2023-06-20T12:20:41Z</dcterms:modified>
</cp:coreProperties>
</file>